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71" r:id="rId5"/>
    <p:sldId id="275" r:id="rId6"/>
    <p:sldId id="276" r:id="rId7"/>
    <p:sldId id="272" r:id="rId8"/>
    <p:sldId id="277" r:id="rId9"/>
    <p:sldId id="278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FF"/>
    <a:srgbClr val="FFFF99"/>
    <a:srgbClr val="CCFF66"/>
    <a:srgbClr val="FFE67D"/>
    <a:srgbClr val="FFFF00"/>
    <a:srgbClr val="0000CC"/>
    <a:srgbClr val="00FFFF"/>
    <a:srgbClr val="00AC00"/>
    <a:srgbClr val="93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CCFF66"/>
            </a:gs>
            <a:gs pos="27696">
              <a:srgbClr val="93FF93"/>
            </a:gs>
            <a:gs pos="47000">
              <a:srgbClr val="66FF66"/>
            </a:gs>
            <a:gs pos="66000">
              <a:srgbClr val="00FF00">
                <a:alpha val="89804"/>
              </a:srgbClr>
            </a:gs>
            <a:gs pos="84000">
              <a:srgbClr val="00CC00"/>
            </a:gs>
            <a:gs pos="100000">
              <a:srgbClr val="00AC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95736" y="1698651"/>
            <a:ext cx="72728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88640"/>
            <a:ext cx="84827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КОМБИНИРОВАННОГО ВИДА </a:t>
            </a:r>
            <a:r>
              <a:rPr kumimoji="0" lang="ru-RU" b="1" i="0" u="none" strike="noStrike" cap="none" normalizeH="0" dirty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№2 «КАЛИНКА»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:\ветка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13521"/>
            <a:ext cx="3414340" cy="210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044789" y="5814827"/>
            <a:ext cx="5087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ЛЯШУК СВЕТЛАНА НИКОЛАЕВНА, </a:t>
            </a:r>
          </a:p>
          <a:p>
            <a:pPr algn="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ЗАВЕДУЮЩИЙ	 МДОУ ДС № 2 «КАЛИНКА»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63688" y="3100750"/>
            <a:ext cx="721035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«КАЛИНКА» - ТЕРРИТОРИЯ СЧАСТЛИВОГО ДЕТСТВА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3573016"/>
            <a:ext cx="44570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ln w="19050"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kumimoji="0" lang="ru-RU" sz="4800" b="0" i="0" u="none" strike="noStrike" cap="none" normalizeH="0" baseline="0" dirty="0">
              <a:ln w="19050">
                <a:solidFill>
                  <a:srgbClr val="C00000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43908" y="5864497"/>
            <a:ext cx="5328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kalinka2klin@gmail.com</a:t>
            </a:r>
            <a:endParaRPr lang="ru-RU" sz="3600" b="1" dirty="0">
              <a:ln>
                <a:solidFill>
                  <a:srgbClr val="C0000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G:\ветка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4" t="-2683"/>
          <a:stretch>
            <a:fillRect/>
          </a:stretch>
        </p:blipFill>
        <p:spPr bwMode="auto">
          <a:xfrm>
            <a:off x="107504" y="476672"/>
            <a:ext cx="266383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Зима\ФОТО ГРУППА № 5\20161220_1036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468052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жить в мире красоты, игры, сказки, музыки, рисунка, фантазии, творчества. Этот мир должен окружать ребёнка и тогда, когда мы хотим научить его читать и писать.</a:t>
            </a:r>
          </a:p>
          <a:p>
            <a:pPr algn="just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Да, от того, как будет чувствовать</a:t>
            </a:r>
          </a:p>
          <a:p>
            <a:pPr algn="just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себя ребёнок, поднимаясь на </a:t>
            </a:r>
          </a:p>
          <a:p>
            <a:pPr algn="just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ступеньку лестницы </a:t>
            </a:r>
          </a:p>
          <a:p>
            <a:pPr algn="just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познания, что он будет </a:t>
            </a:r>
          </a:p>
          <a:p>
            <a:pPr algn="just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переживать, зависит </a:t>
            </a:r>
          </a:p>
          <a:p>
            <a:pPr algn="just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его дальнейший </a:t>
            </a:r>
          </a:p>
          <a:p>
            <a:pPr algn="just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к знаниям.	 </a:t>
            </a:r>
            <a:r>
              <a:rPr lang="ru-RU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endParaRPr lang="ru-RU" sz="2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kalinka-klin.ru/images/newsgallery/NASHSAD/%D0%9C%D0%94%D0%9E%D0%A3_%D0%94%D0%A1__2_%D0%9A%D0%90%D0%9B%D0%98%D0%9D%D0%9A%D0%90_1_%D0%BE%D1%82%D0%B4%D0%B5%D0%BB%D0%B5%D0%BD%D0%B8%D0%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7112"/>
            <a:ext cx="2816568" cy="211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alinka-klin.ru/images/newsgallery/NASHSAD/%D0%9C%D0%94%D0%9E%D0%A3_%D0%94%D0%A1__2_%D0%9A%D0%90%D0%9B%D0%98%D0%9D%D0%9A%D0%90_2_%D0%BE%D1%82%D0%B4%D0%B5%D0%BB%D0%B5%D0%BD%D0%B8%D0%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98" y="1844824"/>
            <a:ext cx="2925606" cy="21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G:\ветка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476769"/>
            <a:ext cx="3414340" cy="210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вертикальный 1"/>
          <p:cNvSpPr/>
          <p:nvPr/>
        </p:nvSpPr>
        <p:spPr>
          <a:xfrm>
            <a:off x="395536" y="872524"/>
            <a:ext cx="1800200" cy="1368152"/>
          </a:xfrm>
          <a:prstGeom prst="verticalScroll">
            <a:avLst/>
          </a:prstGeom>
          <a:solidFill>
            <a:srgbClr val="FFE67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Свиток: горизонтальный 2"/>
          <p:cNvSpPr/>
          <p:nvPr/>
        </p:nvSpPr>
        <p:spPr>
          <a:xfrm>
            <a:off x="2483768" y="116632"/>
            <a:ext cx="6408712" cy="2628484"/>
          </a:xfrm>
          <a:prstGeom prst="horizontalScroll">
            <a:avLst/>
          </a:prstGeom>
          <a:solidFill>
            <a:srgbClr val="CCFF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Облагораживание территории МДОУ ДС № 2 «КАЛИНКА» с целью создания способствующей экологическому и эстетическому воспитанию, развивающей дошкольников как физически, так и психически среды в соответствии с требованиями ФГОС дошкольного образования. </a:t>
            </a:r>
          </a:p>
        </p:txBody>
      </p:sp>
      <p:sp>
        <p:nvSpPr>
          <p:cNvPr id="10" name="Свиток: вертикальный 9"/>
          <p:cNvSpPr/>
          <p:nvPr/>
        </p:nvSpPr>
        <p:spPr>
          <a:xfrm>
            <a:off x="395536" y="3717032"/>
            <a:ext cx="1800200" cy="1368152"/>
          </a:xfrm>
          <a:prstGeom prst="verticalScroll">
            <a:avLst/>
          </a:prstGeom>
          <a:solidFill>
            <a:srgbClr val="FFE67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12" name="Свиток: горизонтальный 11"/>
          <p:cNvSpPr/>
          <p:nvPr/>
        </p:nvSpPr>
        <p:spPr>
          <a:xfrm>
            <a:off x="2339752" y="2420888"/>
            <a:ext cx="6560364" cy="4284668"/>
          </a:xfrm>
          <a:prstGeom prst="horizontalScroll">
            <a:avLst/>
          </a:prstGeom>
          <a:solidFill>
            <a:srgbClr val="CCFF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родительскую общественность к участию в облагораживании территории и зданий МДОУ;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косметический ремонт требующих этого помещений;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оборудовать прогулочные участки и остальную территорию для проведения различных видов работы с детьми;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развивающую предметно – пространственную среду МДОУ;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новый имидж учреждения;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как у детей, так и у родителей бережное отношение к окружающей природе, стремление улучшить окружающее пространство;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родному краю.</a:t>
            </a:r>
          </a:p>
        </p:txBody>
      </p:sp>
    </p:spTree>
    <p:extLst>
      <p:ext uri="{BB962C8B-B14F-4D97-AF65-F5344CB8AC3E}">
        <p14:creationId xmlns:p14="http://schemas.microsoft.com/office/powerpoint/2010/main" val="383357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горизонтальный 1"/>
          <p:cNvSpPr/>
          <p:nvPr/>
        </p:nvSpPr>
        <p:spPr>
          <a:xfrm>
            <a:off x="1614165" y="130826"/>
            <a:ext cx="6042245" cy="1042426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   РЕЗУЛЬТАТЫ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виток: вертикальный 18"/>
          <p:cNvSpPr/>
          <p:nvPr/>
        </p:nvSpPr>
        <p:spPr>
          <a:xfrm>
            <a:off x="971600" y="1926375"/>
            <a:ext cx="3096344" cy="1194053"/>
          </a:xfrm>
          <a:prstGeom prst="verticalScroll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ВОСПИТАННИКОВ</a:t>
            </a:r>
            <a:r>
              <a:rPr lang="ru-RU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</a:p>
        </p:txBody>
      </p:sp>
      <p:sp>
        <p:nvSpPr>
          <p:cNvPr id="20" name="Свиток: вертикальный 19"/>
          <p:cNvSpPr/>
          <p:nvPr/>
        </p:nvSpPr>
        <p:spPr>
          <a:xfrm>
            <a:off x="755576" y="3933056"/>
            <a:ext cx="7956376" cy="2736304"/>
          </a:xfrm>
          <a:prstGeom prst="verticalScroll">
            <a:avLst/>
          </a:prstGeom>
          <a:solidFill>
            <a:srgbClr val="FFE67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внутренних помещений и прилегающей к зданию МДОУ территории станет более привлекательным;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желание оказывать помощь в благоустройстве прогулочных участков, групповых комнат;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усилится эстетическое влияние окружающего пространства на восприятие мира дошкольниками;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станут более бережно относиться к своему и чужому труду.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7325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329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горизонтальный 1"/>
          <p:cNvSpPr/>
          <p:nvPr/>
        </p:nvSpPr>
        <p:spPr>
          <a:xfrm>
            <a:off x="1614165" y="130826"/>
            <a:ext cx="6042245" cy="1042426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   РЕЗУЛЬТАТЫ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виток: вертикальный 18"/>
          <p:cNvSpPr/>
          <p:nvPr/>
        </p:nvSpPr>
        <p:spPr>
          <a:xfrm>
            <a:off x="971600" y="1926375"/>
            <a:ext cx="3096344" cy="1286601"/>
          </a:xfrm>
          <a:prstGeom prst="verticalScroll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МДОУ ДС </a:t>
            </a:r>
          </a:p>
          <a:p>
            <a:pPr algn="ctr"/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 «КАЛИНКА»</a:t>
            </a:r>
            <a:r>
              <a:rPr lang="ru-RU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</a:p>
        </p:txBody>
      </p:sp>
      <p:sp>
        <p:nvSpPr>
          <p:cNvPr id="20" name="Свиток: вертикальный 19"/>
          <p:cNvSpPr/>
          <p:nvPr/>
        </p:nvSpPr>
        <p:spPr>
          <a:xfrm>
            <a:off x="755576" y="3933056"/>
            <a:ext cx="7956376" cy="2736304"/>
          </a:xfrm>
          <a:prstGeom prst="verticalScroll">
            <a:avLst/>
          </a:prstGeom>
          <a:solidFill>
            <a:srgbClr val="FFE67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обогатится образовательное пространство;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и взаимосвязи с родителями (обучающихся) воспитанников станут более плодотворными и тесными;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конкурентоспособность МДОУ;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сформируется новый имидж организации;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еще один стимул к повышению качества своей работы.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06465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767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горизонтальный 1"/>
          <p:cNvSpPr/>
          <p:nvPr/>
        </p:nvSpPr>
        <p:spPr>
          <a:xfrm>
            <a:off x="1614165" y="130826"/>
            <a:ext cx="6042245" cy="1042426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   РЕЗУЛЬТАТЫ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виток: вертикальный 18"/>
          <p:cNvSpPr/>
          <p:nvPr/>
        </p:nvSpPr>
        <p:spPr>
          <a:xfrm>
            <a:off x="971600" y="1926375"/>
            <a:ext cx="3096344" cy="1286601"/>
          </a:xfrm>
          <a:prstGeom prst="verticalScroll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ВОСПИТАННИКОВ</a:t>
            </a:r>
          </a:p>
          <a:p>
            <a:pPr algn="ctr"/>
            <a:r>
              <a:rPr lang="ru-RU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</a:p>
        </p:txBody>
      </p:sp>
      <p:sp>
        <p:nvSpPr>
          <p:cNvPr id="20" name="Свиток: вертикальный 19"/>
          <p:cNvSpPr/>
          <p:nvPr/>
        </p:nvSpPr>
        <p:spPr>
          <a:xfrm>
            <a:off x="755576" y="3933056"/>
            <a:ext cx="7956376" cy="2736304"/>
          </a:xfrm>
          <a:prstGeom prst="verticalScroll">
            <a:avLst/>
          </a:prstGeom>
          <a:solidFill>
            <a:srgbClr val="FFE67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осознание того, что дети находятся в более комфортных условиях, чем раньше, и, как следствие, еще больше возрастет доверие к и уважение к сотрудникам МДОУ;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активизируется интерес к участию в жизни своего ребенка и организации;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стремление оказывать постоянную практическую помощь МДОУ в его начинаниях.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4928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886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952150"/>
              </p:ext>
            </p:extLst>
          </p:nvPr>
        </p:nvGraphicFramePr>
        <p:xfrm>
          <a:off x="395536" y="1844824"/>
          <a:ext cx="8424936" cy="4018326"/>
        </p:xfrm>
        <a:graphic>
          <a:graphicData uri="http://schemas.openxmlformats.org/drawingml/2006/table">
            <a:tbl>
              <a:tblPr firstRow="1" firstCol="1" bandRow="1"/>
              <a:tblGrid>
                <a:gridCol w="2520280">
                  <a:extLst>
                    <a:ext uri="{9D8B030D-6E8A-4147-A177-3AD203B41FA5}">
                      <a16:colId xmlns:a16="http://schemas.microsoft.com/office/drawing/2014/main" val="2020950719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4267731405"/>
                    </a:ext>
                  </a:extLst>
                </a:gridCol>
              </a:tblGrid>
              <a:tr h="360726">
                <a:tc>
                  <a:txBody>
                    <a:bodyPr/>
                    <a:lstStyle/>
                    <a:p>
                      <a:pPr marL="277495" marR="40640" indent="-635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7495" marR="40640" indent="-635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этапа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546612"/>
                  </a:ext>
                </a:extLst>
              </a:tr>
              <a:tr h="2885800">
                <a:tc>
                  <a:txBody>
                    <a:bodyPr/>
                    <a:lstStyle/>
                    <a:p>
                      <a:pPr marL="277495" marR="40640" indent="-635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Организационный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творческой группы по разработке проекта.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Планирование деятельности по реализации проекта.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с сотрудниками консультаций по улучшению внешнего имиджа МДОУ.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Предварительная работа с родителями воспитанников по привлечению к участию в проекте.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Поиск меценатов и спонсоров, </a:t>
                      </a:r>
                      <a:r>
                        <a:rPr lang="ru-RU" sz="2000" b="1" kern="1200" dirty="0" err="1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изыскивание</a:t>
                      </a:r>
                      <a:r>
                        <a:rPr lang="ru-RU" sz="20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денежных средств на благоустройство территории.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450538"/>
                  </a:ext>
                </a:extLst>
              </a:tr>
            </a:tbl>
          </a:graphicData>
        </a:graphic>
      </p:graphicFrame>
      <p:sp>
        <p:nvSpPr>
          <p:cNvPr id="7" name="Свиток: горизонтальный 6"/>
          <p:cNvSpPr/>
          <p:nvPr/>
        </p:nvSpPr>
        <p:spPr>
          <a:xfrm>
            <a:off x="1614165" y="130826"/>
            <a:ext cx="6042245" cy="1042426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ЭТАПЫ  ВНЕДРЕНИЯ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8" y="2996952"/>
            <a:ext cx="2029714" cy="248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9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239297"/>
              </p:ext>
            </p:extLst>
          </p:nvPr>
        </p:nvGraphicFramePr>
        <p:xfrm>
          <a:off x="323527" y="1124744"/>
          <a:ext cx="8640960" cy="5591163"/>
        </p:xfrm>
        <a:graphic>
          <a:graphicData uri="http://schemas.openxmlformats.org/drawingml/2006/table">
            <a:tbl>
              <a:tblPr firstRow="1" firstCol="1" bandRow="1"/>
              <a:tblGrid>
                <a:gridCol w="1624796">
                  <a:extLst>
                    <a:ext uri="{9D8B030D-6E8A-4147-A177-3AD203B41FA5}">
                      <a16:colId xmlns:a16="http://schemas.microsoft.com/office/drawing/2014/main" val="2020950719"/>
                    </a:ext>
                  </a:extLst>
                </a:gridCol>
                <a:gridCol w="7016164">
                  <a:extLst>
                    <a:ext uri="{9D8B030D-6E8A-4147-A177-3AD203B41FA5}">
                      <a16:colId xmlns:a16="http://schemas.microsoft.com/office/drawing/2014/main" val="4267731405"/>
                    </a:ext>
                  </a:extLst>
                </a:gridCol>
              </a:tblGrid>
              <a:tr h="379083">
                <a:tc>
                  <a:txBody>
                    <a:bodyPr/>
                    <a:lstStyle/>
                    <a:p>
                      <a:pPr marL="277495" marR="40640" indent="-635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7495" marR="40640" indent="-635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этапа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546612"/>
                  </a:ext>
                </a:extLst>
              </a:tr>
              <a:tr h="5189033">
                <a:tc>
                  <a:txBody>
                    <a:bodyPr/>
                    <a:lstStyle/>
                    <a:p>
                      <a:pPr marL="277495" marR="40640" indent="-635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Основной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  <a:p>
                      <a:pPr algn="ctr"/>
                      <a:endParaRPr lang="ru-RU" sz="2000" b="1" kern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Облагораживание внутреннего пространства организации, требующего ремонта и обогащения содержания.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Обогащение развивающего пространства прогулочных участков в соответствии с тематикой.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на территории МДОУ экологической тропы, аллеи сказок.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Окультуривание территории при помощи формирования альпийских горок, планирования огородов и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опытных участков, замены сухостоя, 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выродившихся деревьев и кустарников.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смотров - конкурсов 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прогулочных участков в осеннее, 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зимнее и весеннее время </a:t>
                      </a:r>
                      <a:r>
                        <a:rPr lang="ru-RU" sz="18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8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соответствующим</a:t>
                      </a:r>
                      <a:endParaRPr lang="ru-RU" sz="1800" b="1" kern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поощрением победителей.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Привлечение родителей (законных представителей) обучающихся (воспитанников) к участию в проекте с последующим поощрением и стимулированием.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проекта для представления на различных уровнях.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450538"/>
                  </a:ext>
                </a:extLst>
              </a:tr>
            </a:tbl>
          </a:graphicData>
        </a:graphic>
      </p:graphicFrame>
      <p:sp>
        <p:nvSpPr>
          <p:cNvPr id="7" name="Свиток: горизонтальный 6"/>
          <p:cNvSpPr/>
          <p:nvPr/>
        </p:nvSpPr>
        <p:spPr>
          <a:xfrm>
            <a:off x="1622885" y="116632"/>
            <a:ext cx="6042245" cy="840596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ЭТАПЫ  ВНЕДРЕНИЯ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0" y="3186588"/>
            <a:ext cx="1440159" cy="1920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45024"/>
            <a:ext cx="2554352" cy="18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1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41908"/>
              </p:ext>
            </p:extLst>
          </p:nvPr>
        </p:nvGraphicFramePr>
        <p:xfrm>
          <a:off x="422819" y="1484784"/>
          <a:ext cx="8424936" cy="4627926"/>
        </p:xfrm>
        <a:graphic>
          <a:graphicData uri="http://schemas.openxmlformats.org/drawingml/2006/table">
            <a:tbl>
              <a:tblPr firstRow="1" firstCol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2020950719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4267731405"/>
                    </a:ext>
                  </a:extLst>
                </a:gridCol>
              </a:tblGrid>
              <a:tr h="360726">
                <a:tc>
                  <a:txBody>
                    <a:bodyPr/>
                    <a:lstStyle/>
                    <a:p>
                      <a:pPr marL="277495" marR="40640" indent="-635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7495" marR="40640" indent="-635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этапа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546612"/>
                  </a:ext>
                </a:extLst>
              </a:tr>
              <a:tr h="2885800">
                <a:tc>
                  <a:txBody>
                    <a:bodyPr/>
                    <a:lstStyle/>
                    <a:p>
                      <a:pPr marL="277495" marR="40640" indent="-635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Итоговый</a:t>
                      </a:r>
                    </a:p>
                    <a:p>
                      <a:pPr algn="ctr"/>
                      <a:endParaRPr lang="ru-RU" sz="2000" b="1" kern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Представление проекта на присвоение премии Губернатора Московской области «Наше Подмосковье».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Публикации материалов на различных информационных сайтах для обмена опытом.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материалов для презентации на Общем Родительском собрании как детей нового набора, так и для родителей, не принимавших участие в проекте.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итогового конкурса – смотра прогулочных участков.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Обобщение итогов реализации проекта и планирование дальнейшего благоустройства территории МДОУ ДС № 2 «КАЛИНКА»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450538"/>
                  </a:ext>
                </a:extLst>
              </a:tr>
            </a:tbl>
          </a:graphicData>
        </a:graphic>
      </p:graphicFrame>
      <p:sp>
        <p:nvSpPr>
          <p:cNvPr id="7" name="Свиток: горизонтальный 6"/>
          <p:cNvSpPr/>
          <p:nvPr/>
        </p:nvSpPr>
        <p:spPr>
          <a:xfrm>
            <a:off x="1614165" y="130826"/>
            <a:ext cx="6042245" cy="1042426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ЭТАПЫ  ВНЕДРЕНИЯ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7" y="3429000"/>
            <a:ext cx="2313956" cy="16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08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612</Words>
  <Application>Microsoft Office PowerPoint</Application>
  <PresentationFormat>Экран (4:3)</PresentationFormat>
  <Paragraphs>88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Admin</cp:lastModifiedBy>
  <cp:revision>50</cp:revision>
  <dcterms:created xsi:type="dcterms:W3CDTF">2015-10-19T10:04:28Z</dcterms:created>
  <dcterms:modified xsi:type="dcterms:W3CDTF">2017-01-11T18:41:09Z</dcterms:modified>
</cp:coreProperties>
</file>