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4" r:id="rId3"/>
    <p:sldId id="257" r:id="rId4"/>
    <p:sldId id="258" r:id="rId5"/>
    <p:sldId id="261" r:id="rId6"/>
    <p:sldId id="262" r:id="rId7"/>
    <p:sldId id="265" r:id="rId8"/>
    <p:sldId id="266" r:id="rId9"/>
    <p:sldId id="264" r:id="rId10"/>
    <p:sldId id="259" r:id="rId11"/>
    <p:sldId id="260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4618386332600091E-2"/>
          <c:y val="3.1329642264998805E-2"/>
          <c:w val="0.68328784640831486"/>
          <c:h val="0.877014234121096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 проекта</c:v>
                </c:pt>
                <c:pt idx="1">
                  <c:v/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находится в стадии формирования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 проекта</c:v>
                </c:pt>
                <c:pt idx="1">
                  <c:v/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 проекта</c:v>
                </c:pt>
                <c:pt idx="1">
                  <c:v/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 проекта</c:v>
                </c:pt>
                <c:pt idx="1">
                  <c:v/>
                </c:pt>
              </c:strCache>
            </c:strRef>
          </c:cat>
          <c:val>
            <c:numRef>
              <c:f>Лист1!$A$3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77579392"/>
        <c:axId val="77580928"/>
      </c:barChart>
      <c:catAx>
        <c:axId val="77579392"/>
        <c:scaling>
          <c:orientation val="minMax"/>
        </c:scaling>
        <c:axPos val="b"/>
        <c:numFmt formatCode="General" sourceLinked="1"/>
        <c:tickLblPos val="nextTo"/>
        <c:crossAx val="77580928"/>
        <c:crosses val="autoZero"/>
        <c:auto val="1"/>
        <c:lblAlgn val="ctr"/>
        <c:lblOffset val="100"/>
      </c:catAx>
      <c:valAx>
        <c:axId val="77580928"/>
        <c:scaling>
          <c:orientation val="minMax"/>
        </c:scaling>
        <c:axPos val="l"/>
        <c:majorGridlines/>
        <c:numFmt formatCode="General" sourceLinked="1"/>
        <c:tickLblPos val="nextTo"/>
        <c:crossAx val="77579392"/>
        <c:crosses val="autoZero"/>
        <c:crossBetween val="between"/>
      </c:valAx>
      <c:spPr>
        <a:solidFill>
          <a:srgbClr val="FFFF00">
            <a:lumMod val="40000"/>
            <a:lumOff val="60000"/>
          </a:srgbClr>
        </a:solidFill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946914373562057"/>
          <c:y val="1.569637252327136E-2"/>
          <c:w val="0.2501359294257367"/>
          <c:h val="0.9843034052838358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i="1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4618386332600098E-2"/>
          <c:y val="3.1329642264998799E-2"/>
          <c:w val="0.68328784640831464"/>
          <c:h val="0.877014234121096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сформирован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конец  проекта</c:v>
                </c:pt>
                <c:pt idx="1">
                  <c:v/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находится в стадии формирования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конец  проекта</c:v>
                </c:pt>
                <c:pt idx="1">
                  <c:v/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конец  проекта</c:v>
                </c:pt>
                <c:pt idx="1">
                  <c:v/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64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конец  проекта</c:v>
                </c:pt>
                <c:pt idx="1">
                  <c:v/>
                </c:pt>
              </c:strCache>
            </c:strRef>
          </c:cat>
          <c:val>
            <c:numRef>
              <c:f>Лист1!$A$3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85664896"/>
        <c:axId val="85666432"/>
      </c:barChart>
      <c:catAx>
        <c:axId val="85664896"/>
        <c:scaling>
          <c:orientation val="minMax"/>
        </c:scaling>
        <c:axPos val="b"/>
        <c:numFmt formatCode="General" sourceLinked="1"/>
        <c:tickLblPos val="nextTo"/>
        <c:crossAx val="85666432"/>
        <c:crosses val="autoZero"/>
        <c:auto val="1"/>
        <c:lblAlgn val="ctr"/>
        <c:lblOffset val="100"/>
      </c:catAx>
      <c:valAx>
        <c:axId val="85666432"/>
        <c:scaling>
          <c:orientation val="minMax"/>
        </c:scaling>
        <c:axPos val="l"/>
        <c:majorGridlines/>
        <c:numFmt formatCode="General" sourceLinked="1"/>
        <c:tickLblPos val="nextTo"/>
        <c:crossAx val="85664896"/>
        <c:crosses val="autoZero"/>
        <c:crossBetween val="between"/>
      </c:valAx>
      <c:spPr>
        <a:solidFill>
          <a:srgbClr val="FFFF00">
            <a:lumMod val="40000"/>
            <a:lumOff val="60000"/>
          </a:srgbClr>
        </a:solidFill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946914373562057"/>
          <c:y val="1.5696372523271357E-2"/>
          <c:w val="0.25013592942573659"/>
          <c:h val="0.98430340528383586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txPr>
    <a:bodyPr/>
    <a:lstStyle/>
    <a:p>
      <a:pPr>
        <a:defRPr i="1"/>
      </a:pPr>
      <a:endParaRPr lang="ru-RU"/>
    </a:p>
  </c:txPr>
  <c:externalData r:id="rId2"/>
</c:chartSpac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31.png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1.jpeg"/></Relationships>
</file>

<file path=ppt/slides/_rels/slide18.xml.rels><?xml version="1.0" encoding="UTF-8" standalone="yes"?>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.xml.rels><?xml version="1.0" encoding="UTF-8" standalone="yes"?>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0546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r>
              <a:rPr lang="ru-RU" sz="2400" dirty="0" smtClean="0">
                <a:solidFill>
                  <a:schemeClr val="bg1"/>
                </a:solidFill>
              </a:rPr>
              <a:t>Разработали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реализовали: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Петрова Галина Евгеньевна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Булыгина Марина Валентиновна</a:t>
            </a:r>
          </a:p>
          <a:p>
            <a:r>
              <a:rPr lang="ru-RU" sz="2400" dirty="0" smtClean="0"/>
              <a:t/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305800" cy="23762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Проект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«Нам годы эти </a:t>
            </a:r>
            <a:r>
              <a:rPr lang="ru-RU" dirty="0" smtClean="0">
                <a:solidFill>
                  <a:schemeClr val="bg1"/>
                </a:solidFill>
              </a:rPr>
              <a:t>позабыть </a:t>
            </a:r>
            <a:r>
              <a:rPr lang="ru-RU" dirty="0" smtClean="0">
                <a:solidFill>
                  <a:schemeClr val="bg1"/>
                </a:solidFill>
              </a:rPr>
              <a:t>нельзя»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Home-PC\Desktop\0_79877_9d77e2cc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809999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095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Лепка коллективная «Парад Победы».</a:t>
            </a:r>
            <a:r>
              <a:rPr lang="ru-RU" sz="32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1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8863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1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1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280" y="3789040"/>
            <a:ext cx="3647440" cy="273558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8056563" y="3931744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135683" y="2960380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1391285" y="3789363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135683" y="5113219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6553937" y="3430483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6737501" y="5126864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57" t="30367" r="-2168"/>
          <a:stretch>
            <a:fillRect/>
          </a:stretch>
        </p:blipFill>
        <p:spPr bwMode="auto">
          <a:xfrm rot="9187434" flipH="1">
            <a:off x="135683" y="-17898"/>
            <a:ext cx="10747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52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Рисование</a:t>
            </a:r>
            <a:r>
              <a:rPr lang="ru-RU" sz="32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+mn-lt"/>
              </a:rPr>
              <a:t>«</a:t>
            </a:r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Салют над Спасской башней Кремля».</a:t>
            </a:r>
            <a:r>
              <a:rPr lang="ru-RU" sz="32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0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132" y="1556792"/>
            <a:ext cx="2876204" cy="215715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0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903" y="1484784"/>
            <a:ext cx="2879090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0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47" y="4149080"/>
            <a:ext cx="2879090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-PC\Desktop\s\IMG_90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79"/>
            <a:ext cx="2879090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3" descr="8057225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04827">
            <a:off x="3013240" y="2896527"/>
            <a:ext cx="24018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8057225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69" y="-25005"/>
            <a:ext cx="1512168" cy="22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8057225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9775"/>
            <a:ext cx="2195736" cy="32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18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226848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  <a:t>Занятие </a:t>
            </a:r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по </a:t>
            </a:r>
            <a: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ручному </a:t>
            </a:r>
            <a: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  <a:t>труду  </a:t>
            </a:r>
            <a:r>
              <a:rPr lang="ru-RU" sz="3200" u="sng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u="sng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на тему: </a:t>
            </a:r>
            <a: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200" b="1" u="sng" dirty="0" smtClean="0">
                <a:solidFill>
                  <a:schemeClr val="bg1"/>
                </a:solidFill>
                <a:effectLst/>
                <a:latin typeface="+mn-lt"/>
              </a:rPr>
              <a:t>«</a:t>
            </a:r>
            <a:r>
              <a:rPr lang="ru-RU" sz="3200" b="1" u="sng" dirty="0">
                <a:solidFill>
                  <a:schemeClr val="bg1"/>
                </a:solidFill>
                <a:effectLst/>
                <a:latin typeface="+mn-lt"/>
              </a:rPr>
              <a:t>Поздравительная открытка на 9 Мая»</a:t>
            </a:r>
            <a:r>
              <a:rPr lang="ru-RU" sz="3200" u="sng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200" u="sng" dirty="0">
                <a:solidFill>
                  <a:schemeClr val="bg1"/>
                </a:solidFill>
                <a:effectLst/>
                <a:latin typeface="+mn-lt"/>
              </a:rPr>
            </a:br>
            <a:endParaRPr lang="ru-RU" sz="3200" u="sng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E:\DCIM\148___05\IMG_929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2114346" cy="277250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DCIM\148___05\IMG_92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5929"/>
            <a:ext cx="2952000" cy="2232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1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0668"/>
            <a:ext cx="2952328" cy="2232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888034" cy="229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Изображение для плейкаст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7805"/>
            <a:ext cx="172819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262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bg1"/>
                </a:solidFill>
              </a:rPr>
              <a:t>     Разведчик </a:t>
            </a:r>
            <a:r>
              <a:rPr lang="ru-RU" b="1" u="sng" dirty="0" smtClean="0">
                <a:solidFill>
                  <a:schemeClr val="bg1"/>
                </a:solidFill>
              </a:rPr>
              <a:t/>
            </a:r>
            <a:r>
              <a:rPr lang="ru-RU" sz="2400" b="1" u="sng" dirty="0" smtClean="0">
                <a:solidFill>
                  <a:schemeClr val="bg1"/>
                </a:solidFill>
              </a:rPr>
              <a:t>Меткий </a:t>
            </a:r>
            <a:r>
              <a:rPr lang="ru-RU" sz="2400" b="1" u="sng" dirty="0">
                <a:solidFill>
                  <a:schemeClr val="bg1"/>
                </a:solidFill>
              </a:rPr>
              <a:t>стрелок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886"/>
            <a:ext cx="8229600" cy="1714694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  <a:t>Подвижные игры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 descr="E:\DCIM\148___05\IMG_92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27814"/>
            <a:ext cx="2880000" cy="216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DCIM\148___05\IMG_9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679" y="1237891"/>
            <a:ext cx="2880000" cy="216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3759423"/>
            <a:ext cx="244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Передай письмо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E:\DCIM\148___05\IMG_92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530" y="4413309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98682" y="3765932"/>
            <a:ext cx="344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Примерь фуражку деда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E:\DCIM\148___05\IMG_92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954" y="4413308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255" y="3305063"/>
            <a:ext cx="163796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67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Физкультурный досуг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E:\DCIM\148___05\IMG_92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624735" cy="4896544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1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04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373216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177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Сюжетно-ролевая игра «Военный корабль».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E:\DCIM\148___05\IMG_92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880000" cy="216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DCIM\148___05\IMG_929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3" r="6794" b="3320"/>
          <a:stretch/>
        </p:blipFill>
        <p:spPr bwMode="auto">
          <a:xfrm>
            <a:off x="5292080" y="980728"/>
            <a:ext cx="2880000" cy="216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1221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</a:rPr>
              <a:t>Сюжетно-ролевая </a:t>
            </a:r>
            <a:r>
              <a:rPr lang="ru-RU" sz="2800" b="1" u="sng" dirty="0" smtClean="0">
                <a:solidFill>
                  <a:schemeClr val="bg1"/>
                </a:solidFill>
              </a:rPr>
              <a:t>игра «Военная </a:t>
            </a:r>
            <a:r>
              <a:rPr lang="ru-RU" sz="2800" b="1" u="sng" dirty="0">
                <a:solidFill>
                  <a:schemeClr val="bg1"/>
                </a:solidFill>
              </a:rPr>
              <a:t>медсестра».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E:\DCIM\148___05\IMG_92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24" y="4076212"/>
            <a:ext cx="2160000" cy="252113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:\DCIM\148___05\IMG_92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58484"/>
            <a:ext cx="2160000" cy="252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 rot="20593847">
            <a:off x="3309309" y="3653645"/>
            <a:ext cx="26273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 rot="20593847">
            <a:off x="4146406" y="1456099"/>
            <a:ext cx="953117" cy="14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14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Консультация для </a:t>
            </a:r>
            <a: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  <a:t>родителей:</a:t>
            </a:r>
            <a:b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  <a:t>«Как </a:t>
            </a:r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говорить с ребенком о войне»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0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000" cy="252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42088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</a:rPr>
              <a:t>Выставка семейных рисунков </a:t>
            </a:r>
            <a:r>
              <a:rPr lang="ru-RU" sz="2800" b="1" u="sng" dirty="0" smtClean="0">
                <a:solidFill>
                  <a:schemeClr val="bg1"/>
                </a:solidFill>
              </a:rPr>
              <a:t>«</a:t>
            </a:r>
            <a:r>
              <a:rPr lang="ru-RU" sz="2800" b="1" u="sng" dirty="0">
                <a:solidFill>
                  <a:schemeClr val="bg1"/>
                </a:solidFill>
              </a:rPr>
              <a:t>Нам годы эти забыть нельзя»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:\DCIM\148___05\IMG_92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600000" cy="2520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 rot="19358518">
            <a:off x="6053787" y="-467429"/>
            <a:ext cx="2627313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28" y="3869469"/>
            <a:ext cx="4481171" cy="264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959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Музыкальное праздничное занятие, посвящённое </a:t>
            </a:r>
            <a: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u="sng" dirty="0" smtClean="0">
                <a:solidFill>
                  <a:schemeClr val="bg1"/>
                </a:solidFill>
                <a:effectLst/>
                <a:latin typeface="+mn-lt"/>
              </a:rPr>
              <a:t>9 </a:t>
            </a:r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Мая.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E:\DCIM\148___05\IMG_91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DCIM\148___05\IMG_91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94803"/>
            <a:ext cx="2880360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48___05\IMG_91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8810" y="4163197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Home-PC\Desktop\0_79877_9d77e2cc_X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828580" cy="30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4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Посещение мемореалов и памятников 9 Мая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1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140" y="1052736"/>
            <a:ext cx="2161309" cy="28803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1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5916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84" y="4365103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-PC\Desktop\s\IMG_91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84" t="8264" r="3334" b="3266"/>
          <a:stretch/>
        </p:blipFill>
        <p:spPr bwMode="auto">
          <a:xfrm>
            <a:off x="6465030" y="1052736"/>
            <a:ext cx="2361565" cy="28797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Home-PC\Desktop\s\IMG_91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093" y="1052735"/>
            <a:ext cx="2159635" cy="28797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Home-PC\Desktop\s\IMG_91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497" y="4621210"/>
            <a:ext cx="2214717" cy="150904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Изображение для плейкаст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206" y="3142382"/>
            <a:ext cx="3985298" cy="15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233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bg1"/>
                </a:solidFill>
              </a:rPr>
              <a:t>Диагностика  на  конец  проекта</a:t>
            </a:r>
            <a:endParaRPr lang="ru-RU" dirty="0"/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881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209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Диагностика на начало проекта</a:t>
            </a:r>
            <a:endParaRPr lang="ru-RU" sz="4000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1537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2507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" y="0"/>
            <a:ext cx="9144000" cy="734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Изображение для плейкаст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76672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21031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День Победы 9 Мая –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Праздник мира в стране и весны.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В этот день мы солдат вспоминаем,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Не вернувшихся в семьи с войны.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FFFFFF"/>
              </a:solidFill>
              <a:latin typeface="Tahoma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В этот праздник мы чествуем дедов,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Защитивших родную страну,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Подарившим народам Победу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И вернувшим нам мир и весну!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2321" y="260648"/>
            <a:ext cx="11310905" cy="708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612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5158532"/>
            <a:ext cx="2471299" cy="16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5725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 Цель </a:t>
            </a:r>
            <a:r>
              <a:rPr lang="ru-RU" sz="4000" b="1" u="sng" dirty="0">
                <a:solidFill>
                  <a:schemeClr val="bg1"/>
                </a:solidFill>
              </a:rPr>
              <a:t>проекта:</a:t>
            </a:r>
            <a:endParaRPr lang="ru-RU" sz="40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/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r>
              <a:rPr lang="ru-RU" sz="36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3600" dirty="0">
                <a:solidFill>
                  <a:schemeClr val="bg1"/>
                </a:solidFill>
              </a:rPr>
              <a:t>у старших дошкольников гражданской позиции, патриотических чувств, любви к Родине на основе расширения представлений детей о победе защитников отечества в Великой Отечественной войне, о вкладе детей и животных в победу нашего Отечества.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385458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 Задачи </a:t>
            </a:r>
            <a:r>
              <a:rPr lang="ru-RU" sz="3200" b="1" u="sng" dirty="0">
                <a:solidFill>
                  <a:schemeClr val="bg1"/>
                </a:solidFill>
              </a:rPr>
              <a:t>проекта: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1. Познакомить детей с героическими подвигами народа в годы Великой Отечественной войны, воспитывать уважение к заслугам и подвигам. </a:t>
            </a:r>
          </a:p>
          <a:p>
            <a:r>
              <a:rPr lang="ru-RU" dirty="0">
                <a:solidFill>
                  <a:schemeClr val="bg1"/>
                </a:solidFill>
              </a:rPr>
              <a:t> 2. Расширить представление детей о чувствах человека и их выражении в поэзии, развивать связную речь, через пересказ текстов, разучивание стихотворений о войне. </a:t>
            </a:r>
          </a:p>
          <a:p>
            <a:r>
              <a:rPr lang="ru-RU" dirty="0">
                <a:solidFill>
                  <a:schemeClr val="bg1"/>
                </a:solidFill>
              </a:rPr>
              <a:t> 3. Воспитывать бережное отношение к народной памяти, чувство благодарности к ветеранам Великой Отечественной войны:</a:t>
            </a:r>
          </a:p>
          <a:p>
            <a:r>
              <a:rPr lang="ru-RU" dirty="0">
                <a:solidFill>
                  <a:schemeClr val="bg1"/>
                </a:solidFill>
              </a:rPr>
              <a:t> - воспитывать любовь к Родине, интерес к ее героической истории;</a:t>
            </a:r>
          </a:p>
          <a:p>
            <a:r>
              <a:rPr lang="ru-RU" dirty="0">
                <a:solidFill>
                  <a:schemeClr val="bg1"/>
                </a:solidFill>
              </a:rPr>
              <a:t> - формировать чувство гордости за воинов - защитников;</a:t>
            </a:r>
          </a:p>
          <a:p>
            <a:r>
              <a:rPr lang="ru-RU" dirty="0">
                <a:solidFill>
                  <a:schemeClr val="bg1"/>
                </a:solidFill>
              </a:rPr>
              <a:t> - воспитывать любовь и уважение к ветеранам войны, вызывать желание быть похожими на них;</a:t>
            </a:r>
          </a:p>
          <a:p>
            <a:r>
              <a:rPr lang="ru-RU" dirty="0">
                <a:solidFill>
                  <a:schemeClr val="bg1"/>
                </a:solidFill>
              </a:rPr>
              <a:t> 4. Расширить музыкальный кругозор детей. Развивать интерес к песням, созданным в дни Великой Отечественной войны, познакомить с песнями о войне, созданными после Победы, показать взаимосвязь поэзии и музыки.</a:t>
            </a:r>
          </a:p>
          <a:p>
            <a:r>
              <a:rPr lang="ru-RU" dirty="0">
                <a:solidFill>
                  <a:schemeClr val="bg1"/>
                </a:solidFill>
              </a:rPr>
              <a:t> 5.  Познакомить детей с жанром сюжетно - исторического искусства – плакатом.</a:t>
            </a:r>
          </a:p>
          <a:p>
            <a:r>
              <a:rPr lang="ru-RU" dirty="0">
                <a:solidFill>
                  <a:schemeClr val="bg1"/>
                </a:solidFill>
              </a:rPr>
              <a:t>6. Обогатить представления детей о мужестве, героизме, отваге народа, о значении победы нашего народа в Великой Отечественной войне. </a:t>
            </a:r>
          </a:p>
          <a:p>
            <a:r>
              <a:rPr lang="ru-RU" dirty="0">
                <a:solidFill>
                  <a:schemeClr val="bg1"/>
                </a:solidFill>
              </a:rPr>
              <a:t>7. Воспитывать чувство гордости и уважения к родным, к людям, принимавшим участие в сражениях за Родину. </a:t>
            </a:r>
          </a:p>
          <a:p>
            <a:r>
              <a:rPr lang="ru-RU" dirty="0">
                <a:solidFill>
                  <a:schemeClr val="bg1"/>
                </a:solidFill>
              </a:rPr>
              <a:t>8.Привлечь родителей к совместным познавательно - тематическим мероприятиям. Сформировать у родителей активную позицию в воспитании и образовании детей.  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88480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31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Изображение для плейкаст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8147" y="5157192"/>
            <a:ext cx="9363457" cy="21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8305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Ознакомление с художественной литературой.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Чтение рассказа Л. Кассиля «Памятник советскому солдату». Рассматривание иллюстрации «Памятник советскому солдату в Берлине».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E:\DCIM\148___05\IMG_930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E:\DCIM\148___05\IMG_93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977" y="2483055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E:\DCIM\148___05\IMG_93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" t="2875" r="3322" b="3834"/>
          <a:stretch/>
        </p:blipFill>
        <p:spPr bwMode="auto">
          <a:xfrm>
            <a:off x="3744595" y="4293096"/>
            <a:ext cx="1654810" cy="22479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11" descr="Изображение для плейкаст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208213"/>
            <a:ext cx="1485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744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Экскурсия в краеведческий музей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0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952" y="908720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0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2879090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1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698" y="3933056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-PC\Desktop\s\IMG_908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60" b="3264"/>
          <a:stretch/>
        </p:blipFill>
        <p:spPr bwMode="auto">
          <a:xfrm>
            <a:off x="5721717" y="3351934"/>
            <a:ext cx="2595880" cy="305943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Home-PC\Desktop\s\IMG_908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94" b="9421"/>
          <a:stretch/>
        </p:blipFill>
        <p:spPr bwMode="auto">
          <a:xfrm>
            <a:off x="3514055" y="2390775"/>
            <a:ext cx="1971040" cy="20764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409" y="4581128"/>
            <a:ext cx="2512115" cy="16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911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Оформление уголка и изготовление стенгазеты 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«Нам годы эти забыть нельзя»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0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387435" cy="42484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 rot="20593847">
            <a:off x="304024" y="212299"/>
            <a:ext cx="1588246" cy="234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 rot="20593847">
            <a:off x="7310363" y="4682893"/>
            <a:ext cx="1539034" cy="22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00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Оформление книжного уголка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(книги, альбомы для рассматривания,папки с фотографиями)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1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04" y="1916832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1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1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532196"/>
            <a:ext cx="2159635" cy="28797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096" y="4755664"/>
            <a:ext cx="3056384" cy="10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4" y="4755664"/>
            <a:ext cx="3356044" cy="117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62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  <a:effectLst/>
                <a:latin typeface="+mn-lt"/>
              </a:rPr>
              <a:t>Изготовление макетов к празднику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b="1" dirty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 descr="C:\Users\Home-PC\Desktop\s\IMG_90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49" y="1123911"/>
            <a:ext cx="2880360" cy="216130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Home-PC\Desktop\s\IMG_90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6" y="908720"/>
            <a:ext cx="2159635" cy="28797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Home-PC\Desktop\s\IMG_9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9181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Home-PC\Desktop\s\IMG_9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879725" cy="21596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216" y="75216"/>
            <a:ext cx="1872413" cy="12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49" y="0"/>
            <a:ext cx="210372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66"/>
          <a:stretch>
            <a:fillRect/>
          </a:stretch>
        </p:blipFill>
        <p:spPr bwMode="auto">
          <a:xfrm>
            <a:off x="3419872" y="1916832"/>
            <a:ext cx="2304260" cy="30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221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FFF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542</TotalTime>
  <Words>418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Проект «Нам годы эти позабыть нельзя»</vt:lpstr>
      <vt:lpstr>Диагностика на начало проекта</vt:lpstr>
      <vt:lpstr>Слайд 3</vt:lpstr>
      <vt:lpstr>Слайд 4</vt:lpstr>
      <vt:lpstr>Ознакомление с художественной литературой. Чтение рассказа Л. Кассиля «Памятник советскому солдату». Рассматривание иллюстрации «Памятник советскому солдату в Берлине». </vt:lpstr>
      <vt:lpstr>Экскурсия в краеведческий музей </vt:lpstr>
      <vt:lpstr>Оформление уголка и изготовление стенгазеты  «Нам годы эти забыть нельзя» </vt:lpstr>
      <vt:lpstr>Оформление книжного уголка (книги, альбомы для рассматривания,папки с фотографиями) </vt:lpstr>
      <vt:lpstr>Изготовление макетов к празднику   </vt:lpstr>
      <vt:lpstr>Лепка коллективная «Парад Победы». </vt:lpstr>
      <vt:lpstr>Рисование «Салют над Спасской башней Кремля». </vt:lpstr>
      <vt:lpstr>Занятие по  ручному труду   на тему:  «Поздравительная открытка на 9 Мая» </vt:lpstr>
      <vt:lpstr>Подвижные игры  </vt:lpstr>
      <vt:lpstr>Физкультурный досуг</vt:lpstr>
      <vt:lpstr>Сюжетно-ролевая игра «Военный корабль». </vt:lpstr>
      <vt:lpstr>Консультация для родителей: «Как говорить с ребенком о войне» </vt:lpstr>
      <vt:lpstr>Музыкальное праздничное занятие, посвящённое  9 Мая. </vt:lpstr>
      <vt:lpstr>Посещение мемореалов и памятников 9 Мая </vt:lpstr>
      <vt:lpstr>Диагностика  на  конец  проекта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«Нам годы эти забыть нельзя»</dc:title>
  <dc:creator>Home-PC</dc:creator>
  <cp:lastModifiedBy>USER</cp:lastModifiedBy>
  <cp:revision>37</cp:revision>
  <dcterms:created xsi:type="dcterms:W3CDTF">2015-11-06T08:31:48Z</dcterms:created>
  <dcterms:modified xsi:type="dcterms:W3CDTF">2016-05-16T07:44:34Z</dcterms:modified>
</cp:coreProperties>
</file>